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62" r:id="rId3"/>
    <p:sldId id="265" r:id="rId4"/>
    <p:sldId id="268" r:id="rId5"/>
    <p:sldId id="267" r:id="rId6"/>
    <p:sldId id="264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CC99"/>
    <a:srgbClr val="040000"/>
    <a:srgbClr val="BBF8FD"/>
    <a:srgbClr val="CC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F987C5-CE1D-4F28-AAF8-CDA32BC86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BC2D35-2549-45C7-8522-7D5878F44248}" type="datetimeFigureOut">
              <a:rPr lang="en-US"/>
              <a:pPr>
                <a:defRPr/>
              </a:pPr>
              <a:t>7/22/2009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57BB60-B8A8-42D4-A828-97F2B0649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F51314-0417-440B-8B04-EAA0ACA92FC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D5F22D-4E8E-4F72-A5AC-731F1B5F01FC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5DA2ED-F158-41D9-9BA5-8320F7A6DFB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89B443-FD46-40C4-A529-EA2596011B87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5064B-0886-4C56-B5AC-7649E2608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23859-9088-4118-AB73-67B7BE2A6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79E9A-DDB4-43C1-B770-7C969E36C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CB6B6-9FC3-4AED-8152-D0AE4CB49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05FE9-DF92-4956-A797-4A0D6BC42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858F5-728F-4CB1-837D-8B23352F6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426C5-6BDC-4FF8-A7C5-81861839A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7883C-7C18-44C0-8A84-89097CB1B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8C480-FB42-449B-915A-69680C967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AE973-802D-4471-AE05-3AF1BA9A1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9486-A92D-45B0-9FAE-5B7695EA1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1979D6E-F71F-479A-9E2D-43846E16A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04800" y="990600"/>
            <a:ext cx="8458200" cy="3352800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600" b="1" dirty="0"/>
              <a:t>                                 UNIT </a:t>
            </a:r>
            <a:r>
              <a:rPr lang="en-US" sz="1600" b="1" dirty="0" smtClean="0"/>
              <a:t>TITLE—Playing it Safe in the LAB</a:t>
            </a:r>
            <a:endParaRPr lang="en-US" sz="1600" b="1" dirty="0"/>
          </a:p>
          <a:p>
            <a:endParaRPr lang="en-US" sz="1600" b="1" u="sng" dirty="0"/>
          </a:p>
          <a:p>
            <a:r>
              <a:rPr lang="en-US" sz="1600" b="1" u="sng" dirty="0"/>
              <a:t>Unit Objectives:</a:t>
            </a:r>
            <a:endParaRPr lang="en-US" sz="1200" b="1" u="sng" dirty="0"/>
          </a:p>
          <a:p>
            <a:r>
              <a:rPr lang="en-US" sz="1400" b="1" dirty="0"/>
              <a:t>As a result of this unit, the students will </a:t>
            </a:r>
            <a:r>
              <a:rPr lang="en-US" sz="1400" b="1" i="1" u="sng" dirty="0"/>
              <a:t>KNOW</a:t>
            </a:r>
            <a:r>
              <a:rPr lang="en-US" sz="1400" b="1" i="1" dirty="0"/>
              <a:t>: </a:t>
            </a:r>
            <a:r>
              <a:rPr lang="en-US" sz="1400" b="1" i="1" dirty="0" smtClean="0"/>
              <a:t>Names of Lab Equipment, Names and Location of</a:t>
            </a:r>
            <a:endParaRPr lang="en-US" sz="1400" b="1" i="1" dirty="0"/>
          </a:p>
          <a:p>
            <a:r>
              <a:rPr lang="en-US" sz="1400" b="1" dirty="0" smtClean="0"/>
              <a:t>Lab Safety Equipment, Proper precautions to avoid accidents in the Lab Area, Proper Procedures</a:t>
            </a:r>
          </a:p>
          <a:p>
            <a:r>
              <a:rPr lang="en-US" sz="1400" b="1" dirty="0" smtClean="0"/>
              <a:t>In the event of an accident.</a:t>
            </a:r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As a result of this lesson students will </a:t>
            </a:r>
            <a:r>
              <a:rPr lang="en-US" sz="1400" b="1" i="1" u="sng" dirty="0"/>
              <a:t>UNDERSTAND</a:t>
            </a:r>
            <a:r>
              <a:rPr lang="en-US" sz="1400" b="1" i="1" dirty="0"/>
              <a:t> </a:t>
            </a:r>
            <a:r>
              <a:rPr lang="en-US" sz="1400" b="1" i="1" dirty="0" smtClean="0"/>
              <a:t>that: By being familiar with the Lab area and </a:t>
            </a:r>
          </a:p>
          <a:p>
            <a:r>
              <a:rPr lang="en-US" sz="1400" b="1" i="1" dirty="0" smtClean="0"/>
              <a:t>Applying proper precautions and procedures, lab activities can remain safe and fun.</a:t>
            </a:r>
            <a:endParaRPr lang="en-US" sz="1400" b="1" i="1" dirty="0"/>
          </a:p>
          <a:p>
            <a:endParaRPr lang="en-US" sz="1400" b="1" i="1" dirty="0"/>
          </a:p>
          <a:p>
            <a:r>
              <a:rPr lang="en-US" sz="1400" b="1" dirty="0"/>
              <a:t>As a result of this unit, the student will </a:t>
            </a:r>
            <a:r>
              <a:rPr lang="en-US" sz="1400" b="1" i="1" u="sng" dirty="0"/>
              <a:t>be able to DO</a:t>
            </a:r>
            <a:r>
              <a:rPr lang="en-US" sz="1400" b="1" i="1" dirty="0" smtClean="0"/>
              <a:t>: A collaborative presentation Identifying</a:t>
            </a:r>
          </a:p>
          <a:p>
            <a:r>
              <a:rPr lang="en-US" sz="1400" b="1" i="1" dirty="0" smtClean="0"/>
              <a:t> correct Lab Equipment, Identifying and Locating Lab Safety Equipment, Practice proper lab </a:t>
            </a:r>
          </a:p>
          <a:p>
            <a:r>
              <a:rPr lang="en-US" sz="1400" b="1" i="1" dirty="0" smtClean="0"/>
              <a:t>techniques to avoid an accident in the Lab Area, Practice proper procedures in the event of an</a:t>
            </a:r>
          </a:p>
          <a:p>
            <a:r>
              <a:rPr lang="en-US" sz="1400" b="1" i="1" dirty="0" smtClean="0"/>
              <a:t> accident</a:t>
            </a:r>
            <a:endParaRPr lang="en-US" sz="1400" b="1" i="1" dirty="0"/>
          </a:p>
          <a:p>
            <a:endParaRPr lang="en-US" sz="1400" b="1" i="1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81000" y="4495800"/>
            <a:ext cx="8382000" cy="2133600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400" b="1" i="1" u="sng" dirty="0"/>
              <a:t>Instructional Strategies Used in </a:t>
            </a:r>
            <a:r>
              <a:rPr lang="en-US" sz="1400" b="1" i="1" u="sng" dirty="0" smtClean="0"/>
              <a:t>this </a:t>
            </a:r>
            <a:r>
              <a:rPr lang="en-US" sz="1400" b="1" i="1" u="sng" dirty="0"/>
              <a:t>Unit</a:t>
            </a:r>
          </a:p>
          <a:p>
            <a:pPr>
              <a:buFont typeface="Wingdings" pitchFamily="2" charset="2"/>
              <a:buChar char="q"/>
            </a:pPr>
            <a:r>
              <a:rPr lang="en-US" sz="1400" b="1" u="sng" dirty="0"/>
              <a:t>Collaborative </a:t>
            </a:r>
            <a:r>
              <a:rPr lang="en-US" sz="1400" b="1" u="sng" dirty="0" smtClean="0"/>
              <a:t>Groups     </a:t>
            </a:r>
            <a:endParaRPr lang="en-US" sz="1400" b="1" u="sng" dirty="0"/>
          </a:p>
          <a:p>
            <a:pPr>
              <a:buFont typeface="Wingdings" pitchFamily="2" charset="2"/>
              <a:buChar char="q"/>
            </a:pPr>
            <a:r>
              <a:rPr lang="en-US" sz="1400" dirty="0" smtClean="0"/>
              <a:t>Other</a:t>
            </a:r>
            <a:r>
              <a:rPr lang="en-US" sz="1400" b="1" dirty="0"/>
              <a:t>__________________</a:t>
            </a:r>
          </a:p>
          <a:p>
            <a:r>
              <a:rPr lang="en-US" sz="1400" b="1" dirty="0"/>
              <a:t>             __________________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96000" y="0"/>
            <a:ext cx="2667000" cy="836613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rgbClr val="FFFF99"/>
              </a:gs>
              <a:gs pos="100000">
                <a:srgbClr val="FFCC99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Teacher: </a:t>
            </a:r>
            <a:r>
              <a:rPr lang="en-US" sz="1200" b="1" dirty="0" smtClean="0"/>
              <a:t>Rhonda Wood</a:t>
            </a:r>
            <a:endParaRPr lang="en-US" sz="1200" b="1" dirty="0"/>
          </a:p>
          <a:p>
            <a:pPr algn="ctr">
              <a:spcBef>
                <a:spcPct val="50000"/>
              </a:spcBef>
            </a:pPr>
            <a:r>
              <a:rPr lang="en-US" sz="1200" b="1" dirty="0" smtClean="0"/>
              <a:t>Cabell  Midland </a:t>
            </a:r>
            <a:r>
              <a:rPr lang="en-US" sz="1200" b="1" dirty="0" err="1" smtClean="0"/>
              <a:t>HighSchool</a:t>
            </a:r>
            <a:endParaRPr lang="en-US" sz="1200" b="1" dirty="0"/>
          </a:p>
          <a:p>
            <a:pPr algn="ctr">
              <a:spcBef>
                <a:spcPct val="50000"/>
              </a:spcBef>
            </a:pPr>
            <a:r>
              <a:rPr lang="en-US" sz="1200" b="1" dirty="0" err="1" smtClean="0"/>
              <a:t>Ona</a:t>
            </a:r>
            <a:r>
              <a:rPr lang="en-US" sz="1200" b="1" dirty="0" smtClean="0"/>
              <a:t>, </a:t>
            </a:r>
            <a:r>
              <a:rPr lang="en-US" sz="1200" b="1" dirty="0"/>
              <a:t>WV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3048000" y="4419600"/>
            <a:ext cx="2209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 smtClean="0"/>
              <a:t>___</a:t>
            </a:r>
            <a:endParaRPr lang="en-US" sz="1400" b="1" dirty="0"/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4953000" y="4419600"/>
            <a:ext cx="2057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sz="1400" b="1" u="sng" dirty="0"/>
              <a:t>DI</a:t>
            </a:r>
          </a:p>
          <a:p>
            <a:pPr>
              <a:buFont typeface="Wingdings" pitchFamily="2" charset="2"/>
              <a:buChar char="q"/>
            </a:pPr>
            <a:r>
              <a:rPr lang="en-US" sz="1400" b="1" u="sng" dirty="0" smtClean="0"/>
              <a:t>Choice </a:t>
            </a:r>
            <a:r>
              <a:rPr lang="en-US" sz="1400" b="1" u="sng" dirty="0"/>
              <a:t>Board</a:t>
            </a:r>
          </a:p>
          <a:p>
            <a:pPr>
              <a:buFont typeface="Wingdings" pitchFamily="2" charset="2"/>
              <a:buChar char="q"/>
            </a:pPr>
            <a:r>
              <a:rPr lang="en-US" sz="1400" b="1" dirty="0" smtClean="0"/>
              <a:t>Other-</a:t>
            </a:r>
            <a:r>
              <a:rPr lang="en-US" sz="1400" b="1" u="sng" dirty="0" smtClean="0"/>
              <a:t>Sternberg’s</a:t>
            </a:r>
            <a:endParaRPr lang="en-US" sz="1400" b="1" dirty="0"/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6858000" y="4495800"/>
            <a:ext cx="1905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400" b="1" u="sng" dirty="0"/>
          </a:p>
          <a:p>
            <a:pPr algn="ctr"/>
            <a:r>
              <a:rPr lang="en-US" sz="1400" b="1" u="sng" dirty="0"/>
              <a:t>Technology</a:t>
            </a:r>
          </a:p>
          <a:p>
            <a:pPr>
              <a:buFont typeface="Wingdings" pitchFamily="2" charset="2"/>
              <a:buChar char="q"/>
            </a:pPr>
            <a:r>
              <a:rPr lang="en-US" sz="1400" b="1" u="sng" dirty="0" smtClean="0"/>
              <a:t>Power </a:t>
            </a:r>
            <a:r>
              <a:rPr lang="en-US" sz="1400" b="1" u="sng" dirty="0"/>
              <a:t>Point</a:t>
            </a:r>
          </a:p>
          <a:p>
            <a:pPr>
              <a:buFont typeface="Wingdings" pitchFamily="2" charset="2"/>
              <a:buChar char="q"/>
            </a:pPr>
            <a:r>
              <a:rPr lang="en-US" sz="1400" b="1" u="sng" dirty="0" smtClean="0"/>
              <a:t>Think Quest</a:t>
            </a:r>
            <a:endParaRPr lang="en-US" sz="1400" b="1" u="sng" dirty="0"/>
          </a:p>
          <a:p>
            <a:pPr>
              <a:buFont typeface="Wingdings" pitchFamily="2" charset="2"/>
              <a:buChar char="q"/>
            </a:pPr>
            <a:r>
              <a:rPr lang="en-US" sz="1400" b="1" u="sng" dirty="0" smtClean="0"/>
              <a:t>Other-multimedia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1">
                <a:solidFill>
                  <a:schemeClr val="tx2"/>
                </a:solidFill>
              </a:rPr>
              <a:t>Unit Overview</a:t>
            </a:r>
          </a:p>
        </p:txBody>
      </p:sp>
      <p:graphicFrame>
        <p:nvGraphicFramePr>
          <p:cNvPr id="8257" name="Group 65"/>
          <p:cNvGraphicFramePr>
            <a:graphicFrameLocks noGrp="1"/>
          </p:cNvGraphicFramePr>
          <p:nvPr/>
        </p:nvGraphicFramePr>
        <p:xfrm>
          <a:off x="304800" y="609600"/>
          <a:ext cx="8382000" cy="19812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582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Lesson EQs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Whole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Differentiated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  <a:tr h="1398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Why is the knowledge of proper lab procedures and equipment important?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Group Presentation of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Put into groups according to Sternberg’s learning style and give each group a choice of how they will present the material.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72"/>
          <p:cNvSpPr>
            <a:spLocks noChangeArrowheads="1"/>
          </p:cNvSpPr>
          <p:nvPr/>
        </p:nvSpPr>
        <p:spPr bwMode="auto">
          <a:xfrm>
            <a:off x="146050" y="4703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3" name="Rectangle 1074"/>
          <p:cNvSpPr>
            <a:spLocks noChangeArrowheads="1"/>
          </p:cNvSpPr>
          <p:nvPr/>
        </p:nvSpPr>
        <p:spPr bwMode="auto">
          <a:xfrm>
            <a:off x="146050" y="4703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5124" name="Rectangle 1076"/>
          <p:cNvSpPr>
            <a:spLocks noChangeArrowheads="1"/>
          </p:cNvSpPr>
          <p:nvPr/>
        </p:nvSpPr>
        <p:spPr bwMode="auto">
          <a:xfrm>
            <a:off x="146050" y="4703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5125" name="Rectangle 1080"/>
          <p:cNvSpPr>
            <a:spLocks noChangeArrowheads="1"/>
          </p:cNvSpPr>
          <p:nvPr/>
        </p:nvSpPr>
        <p:spPr bwMode="auto">
          <a:xfrm>
            <a:off x="146050" y="4703763"/>
            <a:ext cx="25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  <a:p>
            <a:pPr eaLnBrk="0" hangingPunct="0"/>
            <a:r>
              <a:rPr lang="en-US" sz="1000">
                <a:cs typeface="Times New Roman" charset="0"/>
              </a:rPr>
              <a:t>  </a:t>
            </a:r>
            <a:endParaRPr lang="en-US" sz="1100"/>
          </a:p>
          <a:p>
            <a:pPr eaLnBrk="0" hangingPunct="0"/>
            <a:r>
              <a:rPr lang="en-US" sz="1400">
                <a:cs typeface="Times New Roman" charset="0"/>
              </a:rPr>
              <a:t/>
            </a:r>
            <a:br>
              <a:rPr lang="en-US" sz="1400">
                <a:cs typeface="Times New Roman" charset="0"/>
              </a:rPr>
            </a:br>
            <a:r>
              <a:rPr lang="en-US" sz="1000">
                <a:cs typeface="Times New Roman" charset="0"/>
              </a:rPr>
              <a:t/>
            </a:r>
            <a:br>
              <a:rPr lang="en-US" sz="1000">
                <a:cs typeface="Times New Roman" charset="0"/>
              </a:rPr>
            </a:br>
            <a:r>
              <a:rPr lang="en-US" sz="1000">
                <a:cs typeface="Times New Roman" charset="0"/>
              </a:rPr>
              <a:t/>
            </a:r>
            <a:br>
              <a:rPr lang="en-US" sz="1000">
                <a:cs typeface="Times New Roman" charset="0"/>
              </a:rPr>
            </a:br>
            <a:endParaRPr lang="en-US" sz="1100"/>
          </a:p>
          <a:p>
            <a:pPr eaLnBrk="0" hangingPunct="0"/>
            <a:endParaRPr lang="en-US"/>
          </a:p>
        </p:txBody>
      </p:sp>
      <p:sp>
        <p:nvSpPr>
          <p:cNvPr id="5126" name="Text Box 1084"/>
          <p:cNvSpPr txBox="1">
            <a:spLocks noChangeArrowheads="1"/>
          </p:cNvSpPr>
          <p:nvPr/>
        </p:nvSpPr>
        <p:spPr bwMode="auto">
          <a:xfrm>
            <a:off x="304800" y="1524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27" name="Text Box 1085"/>
          <p:cNvSpPr txBox="1">
            <a:spLocks noChangeArrowheads="1"/>
          </p:cNvSpPr>
          <p:nvPr/>
        </p:nvSpPr>
        <p:spPr bwMode="auto">
          <a:xfrm>
            <a:off x="304800" y="152400"/>
            <a:ext cx="8458200" cy="3857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Acquisition Lesson Planning Form</a:t>
            </a:r>
            <a:r>
              <a:rPr lang="en-US"/>
              <a:t>--</a:t>
            </a:r>
            <a:r>
              <a:rPr lang="en-US" b="1"/>
              <a:t> </a:t>
            </a:r>
            <a:r>
              <a:rPr lang="en-US" sz="1200" b="1"/>
              <a:t>Plan for the Concept, Topic, or Skill --- Not for the Day</a:t>
            </a:r>
            <a:r>
              <a:rPr lang="en-US" sz="1200"/>
              <a:t> </a:t>
            </a:r>
          </a:p>
        </p:txBody>
      </p:sp>
      <p:sp>
        <p:nvSpPr>
          <p:cNvPr id="5129" name="Text Box 1099"/>
          <p:cNvSpPr txBox="1">
            <a:spLocks noChangeArrowheads="1"/>
          </p:cNvSpPr>
          <p:nvPr/>
        </p:nvSpPr>
        <p:spPr bwMode="auto">
          <a:xfrm>
            <a:off x="2209800" y="1447801"/>
            <a:ext cx="655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30" name="Text Box 1100"/>
          <p:cNvSpPr txBox="1">
            <a:spLocks noChangeArrowheads="1"/>
          </p:cNvSpPr>
          <p:nvPr/>
        </p:nvSpPr>
        <p:spPr bwMode="auto">
          <a:xfrm>
            <a:off x="2209800" y="1447800"/>
            <a:ext cx="6553200" cy="7985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31" name="Text Box 1101"/>
          <p:cNvSpPr txBox="1">
            <a:spLocks noChangeArrowheads="1"/>
          </p:cNvSpPr>
          <p:nvPr/>
        </p:nvSpPr>
        <p:spPr bwMode="auto">
          <a:xfrm>
            <a:off x="2209800" y="2286000"/>
            <a:ext cx="6553200" cy="28622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32" name="Text Box 1102"/>
          <p:cNvSpPr txBox="1">
            <a:spLocks noChangeArrowheads="1"/>
          </p:cNvSpPr>
          <p:nvPr/>
        </p:nvSpPr>
        <p:spPr bwMode="auto">
          <a:xfrm>
            <a:off x="2209800" y="5173663"/>
            <a:ext cx="6553200" cy="7985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33" name="Text Box 1103"/>
          <p:cNvSpPr txBox="1">
            <a:spLocks noChangeArrowheads="1"/>
          </p:cNvSpPr>
          <p:nvPr/>
        </p:nvSpPr>
        <p:spPr bwMode="auto">
          <a:xfrm>
            <a:off x="381000" y="990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E</a:t>
            </a:r>
            <a:r>
              <a:rPr lang="en-US" sz="1400"/>
              <a:t>ssential Question:</a:t>
            </a:r>
            <a:endParaRPr lang="en-US"/>
          </a:p>
        </p:txBody>
      </p:sp>
      <p:sp>
        <p:nvSpPr>
          <p:cNvPr id="5134" name="Text Box 1104"/>
          <p:cNvSpPr txBox="1">
            <a:spLocks noChangeArrowheads="1"/>
          </p:cNvSpPr>
          <p:nvPr/>
        </p:nvSpPr>
        <p:spPr bwMode="auto">
          <a:xfrm>
            <a:off x="381000" y="1447800"/>
            <a:ext cx="1752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  <a:r>
              <a:rPr lang="en-US" sz="1400"/>
              <a:t>ctivating    Strategy:</a:t>
            </a:r>
            <a:endParaRPr lang="en-US" b="1"/>
          </a:p>
        </p:txBody>
      </p:sp>
      <p:sp>
        <p:nvSpPr>
          <p:cNvPr id="5135" name="Text Box 1105"/>
          <p:cNvSpPr txBox="1">
            <a:spLocks noChangeArrowheads="1"/>
          </p:cNvSpPr>
          <p:nvPr/>
        </p:nvSpPr>
        <p:spPr bwMode="auto">
          <a:xfrm>
            <a:off x="381000" y="23622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</a:t>
            </a:r>
            <a:r>
              <a:rPr lang="en-US" sz="1400"/>
              <a:t>eaching Strategies:</a:t>
            </a:r>
            <a:endParaRPr lang="en-US" b="1"/>
          </a:p>
        </p:txBody>
      </p:sp>
      <p:sp>
        <p:nvSpPr>
          <p:cNvPr id="5136" name="Text Box 1106"/>
          <p:cNvSpPr txBox="1">
            <a:spLocks noChangeArrowheads="1"/>
          </p:cNvSpPr>
          <p:nvPr/>
        </p:nvSpPr>
        <p:spPr bwMode="auto">
          <a:xfrm>
            <a:off x="685800" y="4267200"/>
            <a:ext cx="1447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Differentiated Instruction</a:t>
            </a:r>
            <a:r>
              <a:rPr lang="en-US" sz="1400"/>
              <a:t>:</a:t>
            </a:r>
          </a:p>
        </p:txBody>
      </p:sp>
      <p:sp>
        <p:nvSpPr>
          <p:cNvPr id="5137" name="Text Box 1107"/>
          <p:cNvSpPr txBox="1">
            <a:spLocks noChangeArrowheads="1"/>
          </p:cNvSpPr>
          <p:nvPr/>
        </p:nvSpPr>
        <p:spPr bwMode="auto">
          <a:xfrm>
            <a:off x="381000" y="5334000"/>
            <a:ext cx="1752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</a:t>
            </a:r>
            <a:r>
              <a:rPr lang="en-US" sz="1400"/>
              <a:t>ummarizing Strategies</a:t>
            </a:r>
            <a:r>
              <a:rPr lang="en-US" sz="1400" b="1"/>
              <a:t>:</a:t>
            </a:r>
          </a:p>
        </p:txBody>
      </p:sp>
      <p:sp>
        <p:nvSpPr>
          <p:cNvPr id="5138" name="TextBox 18"/>
          <p:cNvSpPr txBox="1">
            <a:spLocks noChangeArrowheads="1"/>
          </p:cNvSpPr>
          <p:nvPr/>
        </p:nvSpPr>
        <p:spPr bwMode="auto">
          <a:xfrm>
            <a:off x="304800" y="6096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Projected Lesson </a:t>
            </a:r>
            <a:r>
              <a:rPr lang="en-US" sz="1400" b="1" dirty="0" smtClean="0"/>
              <a:t>Duration – </a:t>
            </a:r>
            <a:r>
              <a:rPr lang="en-US" sz="1400" dirty="0" smtClean="0"/>
              <a:t>1 Week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0" y="1676400"/>
            <a:ext cx="35125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Demonstration on what can go wrong in the Lab Area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362200" y="2438400"/>
            <a:ext cx="5867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321 Identify three lab techniques not followed, two proper procedures they </a:t>
            </a:r>
          </a:p>
          <a:p>
            <a:r>
              <a:rPr lang="en-US" sz="1100" dirty="0" smtClean="0"/>
              <a:t>Observed, one lab rule they believe is the most valuable and why.</a:t>
            </a:r>
          </a:p>
          <a:p>
            <a:endParaRPr lang="en-US" sz="1100" dirty="0" smtClean="0"/>
          </a:p>
          <a:p>
            <a:r>
              <a:rPr lang="en-US" sz="1100" dirty="0" smtClean="0"/>
              <a:t>Class Discussion of 321 results</a:t>
            </a:r>
          </a:p>
          <a:p>
            <a:endParaRPr lang="en-US" sz="1100" dirty="0" smtClean="0"/>
          </a:p>
          <a:p>
            <a:r>
              <a:rPr lang="en-US" sz="1100" dirty="0" smtClean="0"/>
              <a:t>Assess and categorize students according to Sternberg’s Learning Profile</a:t>
            </a:r>
          </a:p>
          <a:p>
            <a:endParaRPr lang="en-US" sz="1100" dirty="0" smtClean="0"/>
          </a:p>
          <a:p>
            <a:r>
              <a:rPr lang="en-US" sz="1100" dirty="0" smtClean="0"/>
              <a:t>Group students according to Sternberg’s Learning Profile</a:t>
            </a:r>
          </a:p>
          <a:p>
            <a:endParaRPr lang="en-US" sz="1100" dirty="0" smtClean="0"/>
          </a:p>
          <a:p>
            <a:r>
              <a:rPr lang="en-US" sz="1100" dirty="0" smtClean="0"/>
              <a:t>Students are given the task of group presentations  using various methods</a:t>
            </a:r>
          </a:p>
          <a:p>
            <a:r>
              <a:rPr lang="en-US" sz="1100" dirty="0" smtClean="0"/>
              <a:t>displaying knowledge of the Lab  Area gained through collaborative research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362200" y="4495800"/>
            <a:ext cx="5604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Students are put into groups based on Sternberg’s learning profile.</a:t>
            </a:r>
          </a:p>
          <a:p>
            <a:r>
              <a:rPr lang="en-US" sz="1100" dirty="0" smtClean="0"/>
              <a:t>Analytical, Creative, Practical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0" y="5410200"/>
            <a:ext cx="42659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Students will be assessed within their groups by content rubric .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209800" y="1066800"/>
            <a:ext cx="480452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100" dirty="0" smtClean="0"/>
              <a:t>Why is the knowledge of proper lab procedures and equipment important?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Choices for group presentations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Thinkquest</a:t>
            </a:r>
            <a:r>
              <a:rPr lang="en-US" dirty="0" smtClean="0"/>
              <a:t> Webpage</a:t>
            </a:r>
          </a:p>
          <a:p>
            <a:r>
              <a:rPr lang="en-US" dirty="0" smtClean="0"/>
              <a:t>Power Point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Guide/Manual</a:t>
            </a:r>
          </a:p>
          <a:p>
            <a:r>
              <a:rPr lang="en-US" dirty="0" smtClean="0"/>
              <a:t>Skit/Demonstration/Narrative Play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51054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Requirments</a:t>
            </a:r>
            <a:r>
              <a:rPr lang="en-US" sz="2400" dirty="0" smtClean="0"/>
              <a:t>- See Rubric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2" y="228599"/>
          <a:ext cx="8686799" cy="6483589"/>
        </p:xfrm>
        <a:graphic>
          <a:graphicData uri="http://schemas.openxmlformats.org/drawingml/2006/table">
            <a:tbl>
              <a:tblPr/>
              <a:tblGrid>
                <a:gridCol w="1147993"/>
                <a:gridCol w="949138"/>
                <a:gridCol w="198855"/>
                <a:gridCol w="942426"/>
                <a:gridCol w="205565"/>
                <a:gridCol w="942426"/>
                <a:gridCol w="205565"/>
                <a:gridCol w="933278"/>
                <a:gridCol w="214715"/>
                <a:gridCol w="933278"/>
                <a:gridCol w="215324"/>
                <a:gridCol w="924127"/>
                <a:gridCol w="224475"/>
                <a:gridCol w="649634"/>
              </a:tblGrid>
              <a:tr h="2274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Does not include any 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Includes one lab safety technique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Includes two 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Includes three 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Includes four 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Includes five lab safety techniques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00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Notes: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Identification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Does not identify any pieces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one piece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two pieces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three pieces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four pieces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five pieces of lab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Notes: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2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Identification and location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Does not identify and locate any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Indentifies and Locates one piece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and Locates two pieces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and Locates three pieces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and Locates four pieces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Identifies and Locates five pieces of lab safety equipment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5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Notes: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2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Does not give any 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Gives one procedure in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Gives two 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Gives three 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Gives four 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Gives five procedures in the event of an accident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77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Notes: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30" marR="46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667000" y="1524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Unit Title ______________________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28600" y="533400"/>
            <a:ext cx="8458200" cy="251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400" b="1"/>
              <a:t>CSOs ADDRESSED: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28600" y="3200400"/>
            <a:ext cx="8458200" cy="3505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400" b="1"/>
              <a:t>TEACHER NOTES/ REFLECTIONS</a:t>
            </a:r>
          </a:p>
          <a:p>
            <a:endParaRPr lang="en-US" sz="1400" b="1"/>
          </a:p>
          <a:p>
            <a:endParaRPr lang="en-US" sz="1400" b="1"/>
          </a:p>
        </p:txBody>
      </p:sp>
      <p:sp>
        <p:nvSpPr>
          <p:cNvPr id="5" name="TextBox 4"/>
          <p:cNvSpPr txBox="1"/>
          <p:nvPr/>
        </p:nvSpPr>
        <p:spPr>
          <a:xfrm>
            <a:off x="762000" y="990600"/>
            <a:ext cx="762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SC.O.PS.1.1 implement safe procedures and practices when</a:t>
            </a:r>
          </a:p>
          <a:p>
            <a:r>
              <a:rPr lang="en-US" dirty="0" smtClean="0"/>
              <a:t> manipulating equipment, materials, organisms, and models.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643</Words>
  <Application>Microsoft Office PowerPoint</Application>
  <PresentationFormat>On-screen Show (4:3)</PresentationFormat>
  <Paragraphs>134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Slide 2</vt:lpstr>
      <vt:lpstr>Slide 3</vt:lpstr>
      <vt:lpstr>Choices for group presentations</vt:lpstr>
      <vt:lpstr>Slide 5</vt:lpstr>
      <vt:lpstr>Slide 6</vt:lpstr>
    </vt:vector>
  </TitlesOfParts>
  <Company>E2C2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Nanci Smith</dc:creator>
  <cp:lastModifiedBy>User</cp:lastModifiedBy>
  <cp:revision>74</cp:revision>
  <dcterms:created xsi:type="dcterms:W3CDTF">2004-10-27T19:55:27Z</dcterms:created>
  <dcterms:modified xsi:type="dcterms:W3CDTF">2009-07-22T18:41:26Z</dcterms:modified>
</cp:coreProperties>
</file>